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</p:sldMasterIdLst>
  <p:notesMasterIdLst>
    <p:notesMasterId r:id="rId18"/>
  </p:notesMasterIdLst>
  <p:handoutMasterIdLst>
    <p:handoutMasterId r:id="rId19"/>
  </p:handoutMasterIdLst>
  <p:sldIdLst>
    <p:sldId id="256" r:id="rId3"/>
    <p:sldId id="289" r:id="rId4"/>
    <p:sldId id="292" r:id="rId5"/>
    <p:sldId id="294" r:id="rId6"/>
    <p:sldId id="293" r:id="rId7"/>
    <p:sldId id="295" r:id="rId8"/>
    <p:sldId id="296" r:id="rId9"/>
    <p:sldId id="298" r:id="rId10"/>
    <p:sldId id="300" r:id="rId11"/>
    <p:sldId id="297" r:id="rId12"/>
    <p:sldId id="299" r:id="rId13"/>
    <p:sldId id="286" r:id="rId14"/>
    <p:sldId id="303" r:id="rId15"/>
    <p:sldId id="304" r:id="rId16"/>
    <p:sldId id="282" r:id="rId17"/>
  </p:sldIdLst>
  <p:sldSz cx="9144000" cy="6858000" type="screen4x3"/>
  <p:notesSz cx="6669088" cy="987266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41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41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48C17-C5D8-45C8-ADC1-3FC155D8D118}" type="datetimeFigureOut">
              <a:rPr lang="cs-CZ" smtClean="0"/>
              <a:t>30.5.2016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6978"/>
            <a:ext cx="2889250" cy="4941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376978"/>
            <a:ext cx="2889250" cy="4941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72E42-2FEA-4C33-8B4A-3E20CA343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51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669088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669088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669088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669088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669088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669088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669088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669088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669088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6669088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6669088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872957" cy="47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cs-CZ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3777607" y="0"/>
            <a:ext cx="2872956" cy="47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cs-CZ"/>
          </a:p>
        </p:txBody>
      </p:sp>
      <p:sp>
        <p:nvSpPr>
          <p:cNvPr id="3086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69950" y="739775"/>
            <a:ext cx="4911725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7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666910" y="4689515"/>
            <a:ext cx="5318289" cy="442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ftr"/>
          </p:nvPr>
        </p:nvSpPr>
        <p:spPr bwMode="auto">
          <a:xfrm>
            <a:off x="1" y="9377317"/>
            <a:ext cx="2872957" cy="47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cs-CZ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3777607" y="9377317"/>
            <a:ext cx="2872956" cy="47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1B9D4410-FE35-4E09-AAE1-25C2E49DCE6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238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9271B7-F44B-43E2-8902-26ACE8DDAE5F}" type="slidenum">
              <a:rPr lang="cs-CZ"/>
              <a:pPr/>
              <a:t>1</a:t>
            </a:fld>
            <a:endParaRPr lang="cs-CZ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11516" y="740450"/>
            <a:ext cx="4446059" cy="37022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910" y="4689516"/>
            <a:ext cx="5333727" cy="44426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9D4410-FE35-4E09-AAE1-25C2E49DCE69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886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9D4410-FE35-4E09-AAE1-25C2E49DCE6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847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9D4410-FE35-4E09-AAE1-25C2E49DCE69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76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9D4410-FE35-4E09-AAE1-25C2E49DCE69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579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9D4410-FE35-4E09-AAE1-25C2E49DCE69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713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8EB48F-70D3-46EA-BDA9-DB6EE6A3A798}" type="slidenum">
              <a:rPr lang="cs-CZ"/>
              <a:pPr/>
              <a:t>15</a:t>
            </a:fld>
            <a:endParaRPr lang="cs-CZ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11516" y="740450"/>
            <a:ext cx="4446059" cy="37022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910" y="4689516"/>
            <a:ext cx="5333727" cy="4543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9D4410-FE35-4E09-AAE1-25C2E49DCE69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20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9D4410-FE35-4E09-AAE1-25C2E49DCE6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16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9D4410-FE35-4E09-AAE1-25C2E49DCE6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66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9D4410-FE35-4E09-AAE1-25C2E49DCE6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583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9D4410-FE35-4E09-AAE1-25C2E49DCE6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65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9D4410-FE35-4E09-AAE1-25C2E49DCE6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058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9D4410-FE35-4E09-AAE1-25C2E49DCE6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839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9D4410-FE35-4E09-AAE1-25C2E49DCE6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83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9570DF-4273-426C-8D41-8028C43991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1CC0FC-7BB0-41D6-99E2-A945AA2943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5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6700" y="122238"/>
            <a:ext cx="2052638" cy="59912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07100" cy="59912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31FB0F-ADD1-49EA-A178-774666936D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26338" cy="12811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29075" cy="439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8675" y="1719263"/>
            <a:ext cx="4030663" cy="2120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38675" y="3992563"/>
            <a:ext cx="4030663" cy="2120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16138" cy="439738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78138" cy="439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</p:spPr>
        <p:txBody>
          <a:bodyPr/>
          <a:lstStyle>
            <a:lvl1pPr>
              <a:defRPr/>
            </a:lvl1pPr>
          </a:lstStyle>
          <a:p>
            <a:fld id="{D9A05819-38FA-4364-B0CD-7047AC8055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5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86AFE3-1D46-4B41-A70C-3294615E0F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44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67294B-CC6E-460B-9C27-7505470D8F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78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D6EABA-64A0-410B-B83E-04A4A163E1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907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8675" y="1604963"/>
            <a:ext cx="4030663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27D186-BFE9-4154-A41D-426220139A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9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4531E1-0B85-4CFA-A1CC-FF311E940D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64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741B26-CB8C-4DFD-8B51-5EA6ED582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56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4CD667-3443-4B18-826B-BF100F6D7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3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5F25D3-AF01-413E-9FB5-6FC266E99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54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E8F0CB-83A5-4BE2-8FD8-45B1A62BE5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6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4BFF80-A7F2-4C72-A40A-33EF222DDD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39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9D33D1-9CC9-40CE-AA14-FEFB0F6836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7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81775" y="465138"/>
            <a:ext cx="2087563" cy="56483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15913" y="465138"/>
            <a:ext cx="6113462" cy="56483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A35235-6BFF-4E39-98B3-1447A5DD7C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86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913" y="465138"/>
            <a:ext cx="6764337" cy="21161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16138" cy="439738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78138" cy="439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16138" cy="439738"/>
          </a:xfrm>
        </p:spPr>
        <p:txBody>
          <a:bodyPr/>
          <a:lstStyle>
            <a:lvl1pPr>
              <a:defRPr/>
            </a:lvl1pPr>
          </a:lstStyle>
          <a:p>
            <a:fld id="{E13ABC76-F956-4D62-A953-0FC528D55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4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F4852B-BDF5-4BC9-97C9-CB8A3CB32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7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29075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8675" y="1719263"/>
            <a:ext cx="4030663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5EC5CE-50D3-4592-B6BC-3DB1D8CF6B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1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56F6A7-B58F-45DE-85A1-8503C1C42A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79090D-DA1A-45DA-9649-230249F832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6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31F7F3-CC2A-4A65-BA32-51831847E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7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9D7E2A-585B-46A6-8B97-ADC9230D3C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5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F2669E-81C4-4AC0-9FD0-D314DE516F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4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7962900" y="152400"/>
            <a:ext cx="1588" cy="152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26338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12138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1613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7813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D16FE125-DBA4-41F7-9CAF-D17D47AA23C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8153400" y="152400"/>
            <a:ext cx="776288" cy="1279525"/>
            <a:chOff x="5136" y="96"/>
            <a:chExt cx="489" cy="806"/>
          </a:xfrm>
        </p:grpSpPr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5136" y="96"/>
              <a:ext cx="67" cy="6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242" y="96"/>
              <a:ext cx="67" cy="6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347" y="96"/>
              <a:ext cx="67" cy="6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136" y="202"/>
              <a:ext cx="67" cy="6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242" y="202"/>
              <a:ext cx="67" cy="6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347" y="202"/>
              <a:ext cx="67" cy="6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452" y="202"/>
              <a:ext cx="67" cy="6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136" y="308"/>
              <a:ext cx="67" cy="6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242" y="308"/>
              <a:ext cx="67" cy="6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347" y="308"/>
              <a:ext cx="67" cy="6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452" y="308"/>
              <a:ext cx="67" cy="6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558" y="308"/>
              <a:ext cx="67" cy="67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136" y="412"/>
              <a:ext cx="67" cy="6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242" y="412"/>
              <a:ext cx="67" cy="6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347" y="412"/>
              <a:ext cx="67" cy="6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452" y="412"/>
              <a:ext cx="67" cy="67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136" y="518"/>
              <a:ext cx="67" cy="6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242" y="518"/>
              <a:ext cx="67" cy="6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347" y="518"/>
              <a:ext cx="67" cy="67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452" y="518"/>
              <a:ext cx="67" cy="67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558" y="518"/>
              <a:ext cx="67" cy="67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136" y="624"/>
              <a:ext cx="67" cy="6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242" y="624"/>
              <a:ext cx="67" cy="67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347" y="624"/>
              <a:ext cx="67" cy="67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452" y="624"/>
              <a:ext cx="67" cy="67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136" y="730"/>
              <a:ext cx="67" cy="66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242" y="730"/>
              <a:ext cx="67" cy="66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347" y="730"/>
              <a:ext cx="67" cy="66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452" y="730"/>
              <a:ext cx="67" cy="66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242" y="836"/>
              <a:ext cx="67" cy="66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452" y="836"/>
              <a:ext cx="67" cy="66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hf hdr="0" dt="0"/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</a:defRPr>
      </a:lvl9pPr>
    </p:titleStyle>
    <p:bodyStyle>
      <a:lvl1pPr marL="342900" indent="-342900" algn="l" defTabSz="449263" rtl="0" fontAlgn="base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</a:defRPr>
      </a:lvl2pPr>
      <a:lvl3pPr marL="1143000" indent="-228600" algn="l" defTabSz="449263" rtl="0" fontAlgn="base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7315200" y="1066800"/>
            <a:ext cx="1588" cy="449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465138"/>
            <a:ext cx="6764337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1613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7813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Setkání uživatelů EDS, ÚVT MU Brno, 31.5.2016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1613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96039C1F-275F-43DD-9B26-1A6B59F707A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7493000" y="2992438"/>
            <a:ext cx="1322388" cy="2173287"/>
            <a:chOff x="4720" y="1885"/>
            <a:chExt cx="833" cy="1369"/>
          </a:xfrm>
        </p:grpSpPr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4720" y="1885"/>
              <a:ext cx="118" cy="118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6" name="Oval 8"/>
            <p:cNvSpPr>
              <a:spLocks noChangeArrowheads="1"/>
            </p:cNvSpPr>
            <p:nvPr/>
          </p:nvSpPr>
          <p:spPr bwMode="auto">
            <a:xfrm>
              <a:off x="4899" y="1885"/>
              <a:ext cx="118" cy="118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078" y="1885"/>
              <a:ext cx="118" cy="118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4720" y="2064"/>
              <a:ext cx="118" cy="118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4899" y="2064"/>
              <a:ext cx="118" cy="118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078" y="2064"/>
              <a:ext cx="118" cy="118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56" y="2064"/>
              <a:ext cx="118" cy="118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4720" y="2243"/>
              <a:ext cx="118" cy="118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4899" y="2243"/>
              <a:ext cx="118" cy="118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078" y="2243"/>
              <a:ext cx="118" cy="118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56" y="2243"/>
              <a:ext cx="118" cy="118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435" y="2243"/>
              <a:ext cx="118" cy="118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4720" y="2421"/>
              <a:ext cx="118" cy="119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4899" y="2421"/>
              <a:ext cx="118" cy="11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078" y="2421"/>
              <a:ext cx="118" cy="11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56" y="2421"/>
              <a:ext cx="118" cy="11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4720" y="2599"/>
              <a:ext cx="118" cy="11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4899" y="2599"/>
              <a:ext cx="118" cy="11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078" y="2599"/>
              <a:ext cx="118" cy="11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56" y="2599"/>
              <a:ext cx="118" cy="11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435" y="2599"/>
              <a:ext cx="118" cy="119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4720" y="2778"/>
              <a:ext cx="118" cy="118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4899" y="2778"/>
              <a:ext cx="118" cy="118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078" y="2778"/>
              <a:ext cx="118" cy="118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56" y="2778"/>
              <a:ext cx="118" cy="118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4720" y="2957"/>
              <a:ext cx="118" cy="118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4899" y="2957"/>
              <a:ext cx="118" cy="118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078" y="2957"/>
              <a:ext cx="118" cy="118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56" y="2957"/>
              <a:ext cx="118" cy="118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4899" y="3136"/>
              <a:ext cx="118" cy="118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256" y="3136"/>
              <a:ext cx="118" cy="118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86" name="Line 38"/>
          <p:cNvSpPr>
            <a:spLocks noChangeShapeType="1"/>
          </p:cNvSpPr>
          <p:nvPr/>
        </p:nvSpPr>
        <p:spPr bwMode="auto">
          <a:xfrm>
            <a:off x="304800" y="2819400"/>
            <a:ext cx="8229600" cy="158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2138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</a:defRPr>
      </a:lvl9pPr>
    </p:titleStyle>
    <p:bodyStyle>
      <a:lvl1pPr marL="342900" indent="-342900" algn="l" defTabSz="449263" rtl="0" fontAlgn="base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</a:defRPr>
      </a:lvl2pPr>
      <a:lvl3pPr marL="1143000" indent="-228600" algn="l" defTabSz="449263" rtl="0" fontAlgn="base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eixner@knav.cz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mailto:pavelka@knav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ufind.lib.cas.cz/ustav/KNA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6481762" cy="2520950"/>
          </a:xfrm>
          <a:ln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200" dirty="0" err="1" smtClean="0"/>
              <a:t>VuFind</a:t>
            </a:r>
            <a:r>
              <a:rPr lang="cs-CZ" sz="4200" dirty="0" smtClean="0"/>
              <a:t> + EDS v KNAV</a:t>
            </a:r>
            <a:endParaRPr lang="cs-CZ" sz="42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31912" y="4149725"/>
            <a:ext cx="5256312" cy="1304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>
              <a:spcBef>
                <a:spcPts val="45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sz="2400" dirty="0" smtClean="0"/>
              <a:t>Mgr. Jaroslav Meixner, OEIZ KNAV</a:t>
            </a:r>
          </a:p>
          <a:p>
            <a:pPr marL="0" indent="0" algn="ctr">
              <a:spcBef>
                <a:spcPts val="45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sz="2400" dirty="0" smtClean="0"/>
              <a:t>Miroslav Pavelka, OIT KNAV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8182"/>
            <a:ext cx="1104784" cy="1700698"/>
          </a:xfrm>
          <a:prstGeom prst="rect">
            <a:avLst/>
          </a:prstGeom>
        </p:spPr>
      </p:pic>
      <p:sp>
        <p:nvSpPr>
          <p:cNvPr id="7" name="Zástupný symbol pro zápatí 6"/>
          <p:cNvSpPr>
            <a:spLocks noGrp="1"/>
          </p:cNvSpPr>
          <p:nvPr>
            <p:ph type="ftr" idx="11"/>
          </p:nvPr>
        </p:nvSpPr>
        <p:spPr>
          <a:xfrm>
            <a:off x="1835696" y="6237312"/>
            <a:ext cx="3536032" cy="439738"/>
          </a:xfrm>
        </p:spPr>
        <p:txBody>
          <a:bodyPr/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Setkání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uživatelů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EDS, ÚVT MU Brno, 31.5.2016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 smtClean="0"/>
              <a:t>VuFind</a:t>
            </a:r>
            <a:r>
              <a:rPr lang="cs-CZ" sz="3200" dirty="0" smtClean="0"/>
              <a:t> KNAV – záznamy z katalogu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330066"/>
              </a:buClr>
              <a:buSzPct val="70000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600" dirty="0" smtClean="0"/>
          </a:p>
          <a:p>
            <a:pPr marL="685800" lvl="1" indent="-344488">
              <a:buClr>
                <a:srgbClr val="669999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600" dirty="0"/>
          </a:p>
          <a:p>
            <a:pPr marL="685800" lvl="1" indent="-344488">
              <a:buClr>
                <a:srgbClr val="669999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2555776" y="6248400"/>
            <a:ext cx="3744416" cy="439738"/>
          </a:xfrm>
        </p:spPr>
        <p:txBody>
          <a:bodyPr/>
          <a:lstStyle/>
          <a:p>
            <a:r>
              <a:rPr lang="en-US" sz="1200" dirty="0" err="1" smtClean="0"/>
              <a:t>Setkání</a:t>
            </a:r>
            <a:r>
              <a:rPr lang="cs-CZ" sz="1200" dirty="0" smtClean="0"/>
              <a:t> </a:t>
            </a:r>
            <a:r>
              <a:rPr lang="en-US" sz="1200" dirty="0" err="1" smtClean="0"/>
              <a:t>uživatelů</a:t>
            </a:r>
            <a:r>
              <a:rPr lang="en-US" sz="1200" dirty="0" smtClean="0"/>
              <a:t> EDS, ÚVT MU Brno, 31.5.2016</a:t>
            </a:r>
            <a:endParaRPr lang="en-US" sz="12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FF5F25D3-AF01-413E-9FB5-6FC266E99903}" type="slidenum">
              <a:rPr lang="en-US" sz="1200" smtClean="0"/>
              <a:pPr algn="r"/>
              <a:t>10</a:t>
            </a:fld>
            <a:endParaRPr lang="en-US" sz="1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6" y="1484784"/>
            <a:ext cx="5974382" cy="46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 smtClean="0"/>
              <a:t>VuFind</a:t>
            </a:r>
            <a:r>
              <a:rPr lang="cs-CZ" sz="3200" dirty="0" smtClean="0"/>
              <a:t> KNAV – požadavek na výpůjčku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2" lvl="1" indent="0">
              <a:buClr>
                <a:srgbClr val="669999"/>
              </a:buClr>
              <a:buSzPct val="70000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600" dirty="0"/>
          </a:p>
          <a:p>
            <a:pPr marL="685800" lvl="1" indent="-344488">
              <a:buClr>
                <a:srgbClr val="669999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2555776" y="6248400"/>
            <a:ext cx="3744416" cy="439738"/>
          </a:xfrm>
        </p:spPr>
        <p:txBody>
          <a:bodyPr/>
          <a:lstStyle/>
          <a:p>
            <a:r>
              <a:rPr lang="en-US" sz="1200" dirty="0" err="1" smtClean="0"/>
              <a:t>Setkání</a:t>
            </a:r>
            <a:r>
              <a:rPr lang="en-US" sz="1200" dirty="0" smtClean="0"/>
              <a:t> </a:t>
            </a:r>
            <a:r>
              <a:rPr lang="en-US" sz="1200" dirty="0" err="1" smtClean="0"/>
              <a:t>uživatelů</a:t>
            </a:r>
            <a:r>
              <a:rPr lang="en-US" sz="1200" dirty="0" smtClean="0"/>
              <a:t> EDS, ÚVT MU Brno, 31.5.2016</a:t>
            </a:r>
            <a:endParaRPr lang="en-US" sz="12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FF5F25D3-AF01-413E-9FB5-6FC266E99903}" type="slidenum">
              <a:rPr lang="en-US" sz="1200" smtClean="0"/>
              <a:pPr algn="r"/>
              <a:t>11</a:t>
            </a:fld>
            <a:endParaRPr lang="en-US" sz="1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700808"/>
            <a:ext cx="6422887" cy="43204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73" y="5013176"/>
            <a:ext cx="1822898" cy="1224136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 bwMode="auto">
          <a:xfrm>
            <a:off x="2483768" y="5625244"/>
            <a:ext cx="377940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260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Fasety – </a:t>
            </a:r>
            <a:r>
              <a:rPr lang="cs-CZ" sz="3200" dirty="0" err="1" smtClean="0"/>
              <a:t>print</a:t>
            </a:r>
            <a:r>
              <a:rPr lang="cs-CZ" sz="3200" dirty="0" smtClean="0"/>
              <a:t> x online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5438" lvl="1" indent="-325438">
              <a:spcBef>
                <a:spcPts val="750"/>
              </a:spcBef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 err="1" smtClean="0"/>
              <a:t>print</a:t>
            </a:r>
            <a:r>
              <a:rPr lang="cs-CZ" sz="2400" dirty="0" smtClean="0"/>
              <a:t> zdroje </a:t>
            </a:r>
            <a:r>
              <a:rPr lang="cs-CZ" sz="2400" dirty="0"/>
              <a:t>– typ </a:t>
            </a:r>
            <a:r>
              <a:rPr lang="cs-CZ" sz="2400" dirty="0" smtClean="0"/>
              <a:t>výpůjčky</a:t>
            </a:r>
            <a:r>
              <a:rPr lang="cs-CZ" sz="2400" dirty="0"/>
              <a:t>, umístění, formát </a:t>
            </a:r>
            <a:r>
              <a:rPr lang="cs-CZ" sz="2400" dirty="0" smtClean="0"/>
              <a:t>dokumentu (kniha, článek, seriál…), </a:t>
            </a:r>
            <a:r>
              <a:rPr lang="cs-CZ" sz="2400" dirty="0"/>
              <a:t>autor, jazyk, </a:t>
            </a:r>
            <a:r>
              <a:rPr lang="cs-CZ" sz="2400" dirty="0" smtClean="0"/>
              <a:t>žánr (sborníky zprávy, studie…), </a:t>
            </a:r>
            <a:r>
              <a:rPr lang="cs-CZ" sz="2400" dirty="0"/>
              <a:t>období, region, rok </a:t>
            </a:r>
            <a:r>
              <a:rPr lang="cs-CZ" sz="2400" dirty="0" smtClean="0"/>
              <a:t>vydání, téma</a:t>
            </a:r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/>
              <a:t>o</a:t>
            </a:r>
            <a:r>
              <a:rPr lang="cs-CZ" sz="2400" dirty="0" smtClean="0"/>
              <a:t>nline zdroje – formát dokumentu, předmětová hesla, vydavatel, publikace (název), jazyk, region, kategorie, rok vydání, poskytovatel obsahu</a:t>
            </a:r>
            <a:endParaRPr lang="cs-CZ" dirty="0" smtClean="0"/>
          </a:p>
          <a:p>
            <a:pPr marL="341312" lvl="1" indent="0">
              <a:buClr>
                <a:srgbClr val="669999"/>
              </a:buClr>
              <a:buSzPct val="70000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2843808" y="6248400"/>
            <a:ext cx="3600400" cy="439738"/>
          </a:xfrm>
        </p:spPr>
        <p:txBody>
          <a:bodyPr/>
          <a:lstStyle/>
          <a:p>
            <a:r>
              <a:rPr lang="en-US" sz="1200" dirty="0" err="1" smtClean="0"/>
              <a:t>Setkání</a:t>
            </a:r>
            <a:r>
              <a:rPr lang="en-US" sz="1200" dirty="0" smtClean="0"/>
              <a:t> </a:t>
            </a:r>
            <a:r>
              <a:rPr lang="en-US" sz="1200" dirty="0" err="1" smtClean="0"/>
              <a:t>uživatelů</a:t>
            </a:r>
            <a:r>
              <a:rPr lang="en-US" sz="1200" dirty="0" smtClean="0"/>
              <a:t> EDS, ÚVT MU Brno, 31.5.2016</a:t>
            </a:r>
            <a:endParaRPr lang="en-US" sz="12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>
          <a:xfrm>
            <a:off x="6660232" y="6237312"/>
            <a:ext cx="2116138" cy="439738"/>
          </a:xfrm>
        </p:spPr>
        <p:txBody>
          <a:bodyPr/>
          <a:lstStyle/>
          <a:p>
            <a:pPr algn="r"/>
            <a:fld id="{FF5F25D3-AF01-413E-9FB5-6FC266E99903}" type="slidenum">
              <a:rPr lang="en-US" sz="1200" smtClean="0"/>
              <a:pPr algn="r"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1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EBSCO </a:t>
            </a:r>
            <a:r>
              <a:rPr lang="cs-CZ" sz="3200" dirty="0" err="1" smtClean="0"/>
              <a:t>Admin</a:t>
            </a:r>
            <a:r>
              <a:rPr lang="cs-CZ" sz="3200" dirty="0" smtClean="0"/>
              <a:t> – správa API profilu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 smtClean="0"/>
              <a:t>administrace EDS API profilu – nastavení možností vyhledávání, aktivace prohledávaných databází/kolekcí v CI EDS, zobrazení výsledků</a:t>
            </a:r>
          </a:p>
          <a:p>
            <a:pPr marL="341312" lvl="1" indent="0">
              <a:buClr>
                <a:srgbClr val="669999"/>
              </a:buClr>
              <a:buSzPct val="70000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2843808" y="6248400"/>
            <a:ext cx="3600400" cy="439738"/>
          </a:xfrm>
        </p:spPr>
        <p:txBody>
          <a:bodyPr/>
          <a:lstStyle/>
          <a:p>
            <a:r>
              <a:rPr lang="en-US" sz="1200" dirty="0" err="1" smtClean="0"/>
              <a:t>Setkání</a:t>
            </a:r>
            <a:r>
              <a:rPr lang="en-US" sz="1200" dirty="0" smtClean="0"/>
              <a:t> </a:t>
            </a:r>
            <a:r>
              <a:rPr lang="en-US" sz="1200" dirty="0" err="1" smtClean="0"/>
              <a:t>uživatelů</a:t>
            </a:r>
            <a:r>
              <a:rPr lang="en-US" sz="1200" dirty="0" smtClean="0"/>
              <a:t> EDS, ÚVT MU Brno, 31.5.2016</a:t>
            </a:r>
            <a:endParaRPr lang="en-US" sz="12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>
          <a:xfrm>
            <a:off x="6660232" y="6237312"/>
            <a:ext cx="2116138" cy="439738"/>
          </a:xfrm>
        </p:spPr>
        <p:txBody>
          <a:bodyPr/>
          <a:lstStyle/>
          <a:p>
            <a:pPr algn="r"/>
            <a:fld id="{FF5F25D3-AF01-413E-9FB5-6FC266E99903}" type="slidenum">
              <a:rPr lang="en-US" sz="1200" smtClean="0"/>
              <a:pPr algn="r"/>
              <a:t>13</a:t>
            </a:fld>
            <a:endParaRPr lang="en-US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6840760" cy="29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Statistika využití - EDS API profil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12138" cy="4484663"/>
          </a:xfrm>
        </p:spPr>
        <p:txBody>
          <a:bodyPr/>
          <a:lstStyle/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 smtClean="0"/>
              <a:t>Top 5 nejčastěji prohledávaných databází/kolekcí v CI EDS v roce 2015</a:t>
            </a:r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400" dirty="0"/>
          </a:p>
          <a:p>
            <a:pPr marL="0" indent="0">
              <a:buClr>
                <a:srgbClr val="330066"/>
              </a:buClr>
              <a:buSzPct val="70000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400" dirty="0" smtClean="0"/>
          </a:p>
          <a:p>
            <a:pPr marL="0" indent="0">
              <a:buClr>
                <a:srgbClr val="330066"/>
              </a:buClr>
              <a:buSzPct val="70000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400" dirty="0"/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 smtClean="0"/>
              <a:t>statistika Session </a:t>
            </a:r>
            <a:r>
              <a:rPr lang="cs-CZ" sz="2400" dirty="0" err="1" smtClean="0"/>
              <a:t>Usage</a:t>
            </a:r>
            <a:r>
              <a:rPr lang="cs-CZ" sz="2400" dirty="0" smtClean="0"/>
              <a:t> Report pro EDS API v období 2014-2015</a:t>
            </a:r>
          </a:p>
          <a:p>
            <a:pPr marL="0" indent="0">
              <a:buClr>
                <a:srgbClr val="330066"/>
              </a:buClr>
              <a:buSzPct val="70000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400" dirty="0" smtClean="0"/>
          </a:p>
          <a:p>
            <a:pPr marL="0" indent="0">
              <a:buClr>
                <a:srgbClr val="330066"/>
              </a:buClr>
              <a:buSzPct val="70000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2843808" y="6248400"/>
            <a:ext cx="3600400" cy="439738"/>
          </a:xfrm>
        </p:spPr>
        <p:txBody>
          <a:bodyPr/>
          <a:lstStyle/>
          <a:p>
            <a:r>
              <a:rPr lang="en-US" sz="1200" dirty="0" err="1" smtClean="0"/>
              <a:t>Setkání</a:t>
            </a:r>
            <a:r>
              <a:rPr lang="en-US" sz="1200" dirty="0" smtClean="0"/>
              <a:t> </a:t>
            </a:r>
            <a:r>
              <a:rPr lang="en-US" sz="1200" dirty="0" err="1" smtClean="0"/>
              <a:t>uživatelů</a:t>
            </a:r>
            <a:r>
              <a:rPr lang="en-US" sz="1200" dirty="0" smtClean="0"/>
              <a:t> EDS, ÚVT MU Brno, 31.5.2016</a:t>
            </a:r>
            <a:endParaRPr lang="en-US" sz="12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>
          <a:xfrm>
            <a:off x="6660232" y="6237312"/>
            <a:ext cx="2116138" cy="439738"/>
          </a:xfrm>
        </p:spPr>
        <p:txBody>
          <a:bodyPr/>
          <a:lstStyle/>
          <a:p>
            <a:pPr algn="r"/>
            <a:fld id="{FF5F25D3-AF01-413E-9FB5-6FC266E99903}" type="slidenum">
              <a:rPr lang="en-US" sz="1200" smtClean="0"/>
              <a:pPr algn="r"/>
              <a:t>14</a:t>
            </a:fld>
            <a:endParaRPr lang="en-US" sz="12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45137"/>
              </p:ext>
            </p:extLst>
          </p:nvPr>
        </p:nvGraphicFramePr>
        <p:xfrm>
          <a:off x="3419872" y="2060848"/>
          <a:ext cx="453650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</a:tblGrid>
              <a:tr h="293546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eBook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Collection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EBSCOhost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</a:tr>
              <a:tr h="250649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Discovery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eBooks</a:t>
                      </a:r>
                      <a:endParaRPr lang="cs-CZ" dirty="0"/>
                    </a:p>
                  </a:txBody>
                  <a:tcPr/>
                </a:tc>
              </a:tr>
              <a:tr h="250649">
                <a:tc>
                  <a:txBody>
                    <a:bodyPr/>
                    <a:lstStyle/>
                    <a:p>
                      <a:r>
                        <a:rPr lang="cs-CZ" dirty="0" smtClean="0"/>
                        <a:t>Vybrané kolekce e-knih KNAV</a:t>
                      </a:r>
                      <a:endParaRPr lang="cs-CZ" dirty="0"/>
                    </a:p>
                  </a:txBody>
                  <a:tcPr/>
                </a:tc>
              </a:tr>
              <a:tr h="250649">
                <a:tc>
                  <a:txBody>
                    <a:bodyPr/>
                    <a:lstStyle/>
                    <a:p>
                      <a:r>
                        <a:rPr lang="cs-CZ" dirty="0" smtClean="0"/>
                        <a:t>Katalog Knihovny AV ČR</a:t>
                      </a:r>
                      <a:endParaRPr lang="cs-CZ" dirty="0"/>
                    </a:p>
                  </a:txBody>
                  <a:tcPr/>
                </a:tc>
              </a:tr>
              <a:tr h="250649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ScholarVox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058"/>
              </p:ext>
            </p:extLst>
          </p:nvPr>
        </p:nvGraphicFramePr>
        <p:xfrm>
          <a:off x="1547664" y="479715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376264"/>
                <a:gridCol w="25676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Year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Session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Searches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20 415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693 324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42 855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1 979 166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0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4775"/>
            <a:ext cx="7543800" cy="2332038"/>
          </a:xfrm>
          <a:ln/>
        </p:spPr>
        <p:txBody>
          <a:bodyPr/>
          <a:lstStyle/>
          <a:p>
            <a:endParaRPr lang="cs-CZ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00213"/>
            <a:ext cx="8229600" cy="4411662"/>
          </a:xfrm>
          <a:ln/>
        </p:spPr>
        <p:txBody>
          <a:bodyPr/>
          <a:lstStyle/>
          <a:p>
            <a:pPr indent="-328613">
              <a:spcBef>
                <a:spcPts val="12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4800" dirty="0"/>
          </a:p>
          <a:p>
            <a:pPr indent="-328613">
              <a:spcBef>
                <a:spcPts val="12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4800" dirty="0"/>
          </a:p>
          <a:p>
            <a:pPr indent="-328613">
              <a:spcBef>
                <a:spcPts val="12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dirty="0" smtClean="0"/>
              <a:t>Děkuji </a:t>
            </a:r>
            <a:r>
              <a:rPr lang="cs-CZ" sz="3200" dirty="0"/>
              <a:t>za pozornost</a:t>
            </a:r>
          </a:p>
          <a:p>
            <a:pPr indent="-328613">
              <a:spcBef>
                <a:spcPts val="12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4800" dirty="0"/>
          </a:p>
          <a:p>
            <a:pPr indent="-328613">
              <a:spcBef>
                <a:spcPts val="12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dirty="0"/>
              <a:t>Email: </a:t>
            </a:r>
            <a:r>
              <a:rPr lang="cs-CZ" sz="2800" dirty="0" smtClean="0">
                <a:hlinkClick r:id="rId3"/>
              </a:rPr>
              <a:t>meixner@knav.cz</a:t>
            </a:r>
            <a:r>
              <a:rPr lang="cs-CZ" sz="2800" dirty="0" smtClean="0"/>
              <a:t>, </a:t>
            </a:r>
            <a:r>
              <a:rPr lang="cs-CZ" sz="2800" dirty="0" smtClean="0">
                <a:hlinkClick r:id="rId4"/>
              </a:rPr>
              <a:t>pavelka@knav.cz</a:t>
            </a:r>
            <a:endParaRPr lang="cs-CZ" sz="2800" dirty="0" smtClean="0"/>
          </a:p>
          <a:p>
            <a:pPr indent="-328613">
              <a:spcBef>
                <a:spcPts val="12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800" dirty="0" smtClean="0"/>
          </a:p>
          <a:p>
            <a:pPr indent="-328613">
              <a:spcBef>
                <a:spcPts val="12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800" dirty="0" smtClean="0"/>
          </a:p>
          <a:p>
            <a:pPr indent="-328613">
              <a:spcBef>
                <a:spcPts val="12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1104784" cy="1700698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>
          <a:xfrm>
            <a:off x="2771800" y="6237312"/>
            <a:ext cx="3888432" cy="439738"/>
          </a:xfrm>
        </p:spPr>
        <p:txBody>
          <a:bodyPr/>
          <a:lstStyle/>
          <a:p>
            <a:r>
              <a:rPr lang="en-US" sz="1200" dirty="0" err="1" smtClean="0"/>
              <a:t>Setkání</a:t>
            </a:r>
            <a:r>
              <a:rPr lang="en-US" sz="1200" dirty="0" smtClean="0"/>
              <a:t> </a:t>
            </a:r>
            <a:r>
              <a:rPr lang="en-US" sz="1200" dirty="0" err="1" smtClean="0"/>
              <a:t>uživatelů</a:t>
            </a:r>
            <a:r>
              <a:rPr lang="en-US" sz="1200" dirty="0" smtClean="0"/>
              <a:t> EDS, ÚVT MU Brno, 31.5.2016</a:t>
            </a:r>
            <a:endParaRPr lang="en-US" sz="120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FF5F25D3-AF01-413E-9FB5-6FC266E99903}" type="slidenum">
              <a:rPr lang="en-US" sz="1200" smtClean="0"/>
              <a:pPr algn="r"/>
              <a:t>15</a:t>
            </a:fld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 smtClean="0"/>
              <a:t>Discovery</a:t>
            </a:r>
            <a:r>
              <a:rPr lang="cs-CZ" sz="3200" dirty="0"/>
              <a:t> </a:t>
            </a:r>
            <a:r>
              <a:rPr lang="cs-CZ" sz="3200" dirty="0" smtClean="0"/>
              <a:t>KNAV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/>
              <a:t>k</a:t>
            </a:r>
            <a:r>
              <a:rPr lang="cs-CZ" sz="2400" dirty="0" smtClean="0"/>
              <a:t>ombinace </a:t>
            </a:r>
            <a:r>
              <a:rPr lang="cs-CZ" sz="2400" dirty="0" err="1" smtClean="0"/>
              <a:t>opensource</a:t>
            </a:r>
            <a:r>
              <a:rPr lang="cs-CZ" sz="2400" dirty="0" smtClean="0"/>
              <a:t> produktu (</a:t>
            </a:r>
            <a:r>
              <a:rPr lang="cs-CZ" sz="2400" dirty="0" err="1" smtClean="0"/>
              <a:t>VuFind</a:t>
            </a:r>
            <a:r>
              <a:rPr lang="cs-CZ" sz="2400" dirty="0" smtClean="0"/>
              <a:t>) a placené služby (EDS - EBSCO </a:t>
            </a:r>
            <a:r>
              <a:rPr lang="cs-CZ" sz="2400" dirty="0" err="1" smtClean="0"/>
              <a:t>Discovery</a:t>
            </a:r>
            <a:r>
              <a:rPr lang="cs-CZ" sz="2400" dirty="0" smtClean="0"/>
              <a:t> </a:t>
            </a:r>
            <a:r>
              <a:rPr lang="cs-CZ" sz="2400" dirty="0" err="1" smtClean="0"/>
              <a:t>Service</a:t>
            </a:r>
            <a:r>
              <a:rPr lang="cs-CZ" sz="2400" dirty="0" smtClean="0"/>
              <a:t>)</a:t>
            </a:r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 smtClean="0"/>
              <a:t>jednotné </a:t>
            </a:r>
            <a:r>
              <a:rPr lang="cs-CZ" sz="2400" dirty="0"/>
              <a:t>rozhraní pro vyhledávání v katalogu a elektronických informačních zdrojích</a:t>
            </a:r>
            <a:endParaRPr lang="cs-CZ" sz="2400" dirty="0" smtClean="0"/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 err="1" smtClean="0"/>
              <a:t>VuFind</a:t>
            </a:r>
            <a:r>
              <a:rPr lang="cs-CZ" sz="2400" dirty="0" smtClean="0"/>
              <a:t> primárně jako náhrada </a:t>
            </a:r>
            <a:r>
              <a:rPr lang="cs-CZ" sz="2400" dirty="0" err="1" smtClean="0"/>
              <a:t>OPACu</a:t>
            </a:r>
            <a:r>
              <a:rPr lang="cs-CZ" sz="2400" dirty="0" smtClean="0"/>
              <a:t> </a:t>
            </a:r>
            <a:r>
              <a:rPr lang="cs-CZ" sz="2400" dirty="0" err="1" smtClean="0"/>
              <a:t>Alephu</a:t>
            </a:r>
            <a:r>
              <a:rPr lang="cs-CZ" sz="2400" dirty="0" smtClean="0"/>
              <a:t>, uživatelsky přívětivější rozhraní</a:t>
            </a:r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 smtClean="0"/>
              <a:t>centrální index EDS implementován přes EDS API do </a:t>
            </a:r>
            <a:r>
              <a:rPr lang="cs-CZ" sz="2400" dirty="0" err="1" smtClean="0"/>
              <a:t>VuFindu</a:t>
            </a:r>
            <a:r>
              <a:rPr lang="cs-CZ" sz="2400" dirty="0" smtClean="0"/>
              <a:t>, postupná náhrada </a:t>
            </a:r>
            <a:r>
              <a:rPr lang="cs-CZ" sz="2400" dirty="0" err="1" smtClean="0"/>
              <a:t>metavyhledávače</a:t>
            </a:r>
            <a:r>
              <a:rPr lang="cs-CZ" sz="2400" dirty="0" smtClean="0"/>
              <a:t> </a:t>
            </a:r>
            <a:r>
              <a:rPr lang="cs-CZ" sz="2400" dirty="0" err="1" smtClean="0"/>
              <a:t>Metalib</a:t>
            </a:r>
            <a:endParaRPr lang="cs-CZ" sz="2400" dirty="0" smtClean="0"/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600" dirty="0" smtClean="0"/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600" dirty="0" smtClean="0"/>
          </a:p>
          <a:p>
            <a:pPr marL="685800" lvl="1" indent="-344488">
              <a:buClr>
                <a:srgbClr val="669999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600" dirty="0"/>
          </a:p>
          <a:p>
            <a:pPr marL="685800" lvl="1" indent="-344488">
              <a:buClr>
                <a:srgbClr val="669999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2555776" y="6248400"/>
            <a:ext cx="3744416" cy="439738"/>
          </a:xfrm>
        </p:spPr>
        <p:txBody>
          <a:bodyPr/>
          <a:lstStyle/>
          <a:p>
            <a:r>
              <a:rPr lang="en-US" sz="1200" dirty="0" err="1" smtClean="0"/>
              <a:t>Setkání</a:t>
            </a:r>
            <a:r>
              <a:rPr lang="en-US" sz="1200" dirty="0" smtClean="0"/>
              <a:t> </a:t>
            </a:r>
            <a:r>
              <a:rPr lang="en-US" sz="1200" dirty="0" err="1" smtClean="0"/>
              <a:t>uživatelů</a:t>
            </a:r>
            <a:r>
              <a:rPr lang="en-US" sz="1200" dirty="0" smtClean="0"/>
              <a:t> EDS, ÚVT MU Brno, 31.5.2016</a:t>
            </a:r>
            <a:endParaRPr lang="en-US" sz="12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FF5F25D3-AF01-413E-9FB5-6FC266E99903}" type="slidenum">
              <a:rPr lang="en-US" sz="1200" smtClean="0"/>
              <a:pPr algn="r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33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Schéma – první fáze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/>
              <a:t>c</a:t>
            </a:r>
            <a:r>
              <a:rPr lang="cs-CZ" sz="2400" dirty="0" smtClean="0"/>
              <a:t>entrální index EDS bez lokálních zdrojů KNAV</a:t>
            </a:r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/>
              <a:t>l</a:t>
            </a:r>
            <a:r>
              <a:rPr lang="cs-CZ" sz="2400" dirty="0" smtClean="0"/>
              <a:t>okální zdroje indexovány přímo ve </a:t>
            </a:r>
            <a:r>
              <a:rPr lang="cs-CZ" sz="2400" dirty="0" err="1" smtClean="0"/>
              <a:t>VuFindu</a:t>
            </a:r>
            <a:r>
              <a:rPr lang="cs-CZ" sz="2400" dirty="0" smtClean="0"/>
              <a:t> KNAV</a:t>
            </a:r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 smtClean="0"/>
              <a:t>uživatel dostává </a:t>
            </a:r>
            <a:r>
              <a:rPr lang="cs-CZ" sz="2400" dirty="0" err="1" smtClean="0"/>
              <a:t>vysledné</a:t>
            </a:r>
            <a:r>
              <a:rPr lang="cs-CZ" sz="2400" dirty="0" smtClean="0"/>
              <a:t> záznamy z LI a CI odděleně – dva sloupce výsledků</a:t>
            </a:r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600" dirty="0" smtClean="0"/>
          </a:p>
          <a:p>
            <a:pPr marL="685800" lvl="1" indent="-344488">
              <a:buClr>
                <a:srgbClr val="669999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600" dirty="0"/>
          </a:p>
          <a:p>
            <a:pPr marL="685800" lvl="1" indent="-344488">
              <a:buClr>
                <a:srgbClr val="669999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2555776" y="6248400"/>
            <a:ext cx="3744416" cy="439738"/>
          </a:xfrm>
        </p:spPr>
        <p:txBody>
          <a:bodyPr/>
          <a:lstStyle/>
          <a:p>
            <a:r>
              <a:rPr lang="en-US" sz="1200" dirty="0" err="1" smtClean="0"/>
              <a:t>Setkání</a:t>
            </a:r>
            <a:r>
              <a:rPr lang="en-US" sz="1200" dirty="0" smtClean="0"/>
              <a:t> </a:t>
            </a:r>
            <a:r>
              <a:rPr lang="en-US" sz="1200" dirty="0" err="1" smtClean="0"/>
              <a:t>uživatelů</a:t>
            </a:r>
            <a:r>
              <a:rPr lang="en-US" sz="1200" dirty="0" smtClean="0"/>
              <a:t> EDS, ÚVT MU Brno, 31.5.2016</a:t>
            </a:r>
            <a:endParaRPr lang="en-US" sz="12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FF5F25D3-AF01-413E-9FB5-6FC266E99903}" type="slidenum">
              <a:rPr lang="en-US" sz="1200" smtClean="0"/>
              <a:pPr algn="r"/>
              <a:t>3</a:t>
            </a:fld>
            <a:endParaRPr lang="en-US" sz="1200" dirty="0"/>
          </a:p>
        </p:txBody>
      </p:sp>
      <p:sp>
        <p:nvSpPr>
          <p:cNvPr id="4" name="Obdélník 3"/>
          <p:cNvSpPr/>
          <p:nvPr/>
        </p:nvSpPr>
        <p:spPr bwMode="auto">
          <a:xfrm>
            <a:off x="1471884" y="3928864"/>
            <a:ext cx="1152128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VuFind</a:t>
            </a:r>
            <a:r>
              <a:rPr kumimoji="0" lang="cs-CZ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KNAV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Plechovka 4"/>
          <p:cNvSpPr/>
          <p:nvPr/>
        </p:nvSpPr>
        <p:spPr bwMode="auto">
          <a:xfrm>
            <a:off x="5005432" y="3744208"/>
            <a:ext cx="1169392" cy="749528"/>
          </a:xfrm>
          <a:prstGeom prst="ca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CI EDS</a:t>
            </a:r>
          </a:p>
        </p:txBody>
      </p:sp>
      <p:sp>
        <p:nvSpPr>
          <p:cNvPr id="8" name="Obdélník 7"/>
          <p:cNvSpPr/>
          <p:nvPr/>
        </p:nvSpPr>
        <p:spPr bwMode="auto">
          <a:xfrm>
            <a:off x="3361968" y="4018874"/>
            <a:ext cx="864096" cy="25202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EDS API</a:t>
            </a:r>
          </a:p>
        </p:txBody>
      </p:sp>
      <p:cxnSp>
        <p:nvCxnSpPr>
          <p:cNvPr id="13" name="Přímá spojnice se šipkou 12"/>
          <p:cNvCxnSpPr>
            <a:stCxn id="4" idx="3"/>
            <a:endCxn id="8" idx="1"/>
          </p:cNvCxnSpPr>
          <p:nvPr/>
        </p:nvCxnSpPr>
        <p:spPr bwMode="auto">
          <a:xfrm>
            <a:off x="2624012" y="4144888"/>
            <a:ext cx="73795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/>
          <p:cNvCxnSpPr>
            <a:stCxn id="8" idx="3"/>
          </p:cNvCxnSpPr>
          <p:nvPr/>
        </p:nvCxnSpPr>
        <p:spPr bwMode="auto">
          <a:xfrm>
            <a:off x="4226064" y="4144888"/>
            <a:ext cx="77798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Plechovka 17"/>
          <p:cNvSpPr/>
          <p:nvPr/>
        </p:nvSpPr>
        <p:spPr bwMode="auto">
          <a:xfrm>
            <a:off x="1507888" y="4797152"/>
            <a:ext cx="1080120" cy="648072"/>
          </a:xfrm>
          <a:prstGeom prst="ca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cs-CZ" sz="1000" dirty="0" smtClean="0"/>
              <a:t>Lokální zdroje  KNAV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 bwMode="auto">
          <a:xfrm>
            <a:off x="2006732" y="4365104"/>
            <a:ext cx="0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046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Schéma – druhá fáze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/>
              <a:t>c</a:t>
            </a:r>
            <a:r>
              <a:rPr lang="cs-CZ" sz="2400" dirty="0" smtClean="0"/>
              <a:t>entrální index EDS včetně lokálních zdrojů KNAV</a:t>
            </a:r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/>
              <a:t>l</a:t>
            </a:r>
            <a:r>
              <a:rPr lang="cs-CZ" sz="2400" dirty="0" smtClean="0"/>
              <a:t>okální zdroje KNAV indexovány v lokálním segmentu CI EDS, dostupné pouze pro KNAV</a:t>
            </a:r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 smtClean="0"/>
              <a:t>uživatel dostává výsledné záznamy z LI a CI sloučeně</a:t>
            </a:r>
            <a:endParaRPr lang="cs-CZ" sz="2400" dirty="0"/>
          </a:p>
          <a:p>
            <a:pPr marL="685800" lvl="1" indent="-344488">
              <a:buClr>
                <a:srgbClr val="669999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2555776" y="6248400"/>
            <a:ext cx="3744416" cy="439738"/>
          </a:xfrm>
        </p:spPr>
        <p:txBody>
          <a:bodyPr/>
          <a:lstStyle/>
          <a:p>
            <a:r>
              <a:rPr lang="en-US" sz="1200" dirty="0" err="1" smtClean="0"/>
              <a:t>Setkání</a:t>
            </a:r>
            <a:r>
              <a:rPr lang="en-US" sz="1200" dirty="0" smtClean="0"/>
              <a:t> </a:t>
            </a:r>
            <a:r>
              <a:rPr lang="en-US" sz="1200" dirty="0" err="1" smtClean="0"/>
              <a:t>uživatelů</a:t>
            </a:r>
            <a:r>
              <a:rPr lang="en-US" sz="1200" dirty="0" smtClean="0"/>
              <a:t> EDS, ÚVT MU Brno, 31.5.2016</a:t>
            </a:r>
            <a:endParaRPr lang="en-US" sz="12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FF5F25D3-AF01-413E-9FB5-6FC266E99903}" type="slidenum">
              <a:rPr lang="en-US" sz="1200" smtClean="0"/>
              <a:pPr algn="r"/>
              <a:t>4</a:t>
            </a:fld>
            <a:endParaRPr lang="en-US" sz="1200" dirty="0"/>
          </a:p>
        </p:txBody>
      </p:sp>
      <p:sp>
        <p:nvSpPr>
          <p:cNvPr id="4" name="Obdélník 3"/>
          <p:cNvSpPr/>
          <p:nvPr/>
        </p:nvSpPr>
        <p:spPr bwMode="auto">
          <a:xfrm>
            <a:off x="1447412" y="4270902"/>
            <a:ext cx="1152128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VuFind</a:t>
            </a:r>
            <a:r>
              <a:rPr kumimoji="0" lang="cs-CZ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KNAV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Plechovka 4"/>
          <p:cNvSpPr/>
          <p:nvPr/>
        </p:nvSpPr>
        <p:spPr bwMode="auto">
          <a:xfrm>
            <a:off x="5205968" y="4112162"/>
            <a:ext cx="1526272" cy="973022"/>
          </a:xfrm>
          <a:prstGeom prst="ca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CI EDS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+ Lokální segment v 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CI pro KNAV 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3563888" y="4360912"/>
            <a:ext cx="864096" cy="25202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EDS API</a:t>
            </a:r>
          </a:p>
        </p:txBody>
      </p:sp>
      <p:cxnSp>
        <p:nvCxnSpPr>
          <p:cNvPr id="13" name="Přímá spojnice se šipkou 12"/>
          <p:cNvCxnSpPr>
            <a:stCxn id="4" idx="3"/>
            <a:endCxn id="8" idx="1"/>
          </p:cNvCxnSpPr>
          <p:nvPr/>
        </p:nvCxnSpPr>
        <p:spPr bwMode="auto">
          <a:xfrm>
            <a:off x="2599540" y="4486926"/>
            <a:ext cx="96434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/>
          <p:cNvCxnSpPr>
            <a:stCxn id="8" idx="3"/>
          </p:cNvCxnSpPr>
          <p:nvPr/>
        </p:nvCxnSpPr>
        <p:spPr bwMode="auto">
          <a:xfrm>
            <a:off x="4427984" y="4486926"/>
            <a:ext cx="77798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05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Lokální segment CI EDS – zdroje obsahu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/>
              <a:t>k</a:t>
            </a:r>
            <a:r>
              <a:rPr lang="cs-CZ" sz="2400" dirty="0" smtClean="0"/>
              <a:t>atalog KNAV (</a:t>
            </a:r>
            <a:r>
              <a:rPr lang="cs-CZ" sz="2400" dirty="0" err="1" smtClean="0"/>
              <a:t>Aleph</a:t>
            </a:r>
            <a:r>
              <a:rPr lang="cs-CZ" sz="2400" dirty="0" smtClean="0"/>
              <a:t>) – cat03789a</a:t>
            </a:r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 smtClean="0"/>
              <a:t>MARC záznamy e-knih - cat03790a – vybrané kolekce od vydavatelů, </a:t>
            </a:r>
            <a:r>
              <a:rPr lang="cs-CZ" sz="2400" dirty="0" err="1" smtClean="0"/>
              <a:t>agregátorů</a:t>
            </a:r>
            <a:r>
              <a:rPr lang="cs-CZ" sz="2400" dirty="0" smtClean="0"/>
              <a:t> - návaznost na předplatné multioborových kolekcí a trvalé nákupy - př. záznamu</a:t>
            </a:r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600" dirty="0" smtClean="0"/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600" dirty="0" smtClean="0"/>
          </a:p>
          <a:p>
            <a:pPr marL="685800" lvl="1" indent="-344488">
              <a:buClr>
                <a:srgbClr val="669999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600" dirty="0"/>
          </a:p>
          <a:p>
            <a:pPr marL="685800" lvl="1" indent="-344488">
              <a:buClr>
                <a:srgbClr val="669999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2555776" y="6248400"/>
            <a:ext cx="3744416" cy="439738"/>
          </a:xfrm>
        </p:spPr>
        <p:txBody>
          <a:bodyPr/>
          <a:lstStyle/>
          <a:p>
            <a:r>
              <a:rPr lang="en-US" sz="1200" dirty="0" err="1" smtClean="0"/>
              <a:t>Setkání</a:t>
            </a:r>
            <a:r>
              <a:rPr lang="en-US" sz="1200" dirty="0" smtClean="0"/>
              <a:t> </a:t>
            </a:r>
            <a:r>
              <a:rPr lang="en-US" sz="1200" dirty="0" err="1" smtClean="0"/>
              <a:t>uživatelů</a:t>
            </a:r>
            <a:r>
              <a:rPr lang="en-US" sz="1200" dirty="0" smtClean="0"/>
              <a:t> EDS, ÚVT MU Brno, 31.5.2016</a:t>
            </a:r>
            <a:endParaRPr lang="en-US" sz="12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FF5F25D3-AF01-413E-9FB5-6FC266E99903}" type="slidenum">
              <a:rPr lang="en-US" sz="1200" smtClean="0"/>
              <a:pPr algn="r"/>
              <a:t>5</a:t>
            </a:fld>
            <a:endParaRPr lang="en-US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56992"/>
            <a:ext cx="3960440" cy="28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 smtClean="0"/>
              <a:t>VuFind</a:t>
            </a:r>
            <a:r>
              <a:rPr lang="cs-CZ" sz="3200" dirty="0" smtClean="0"/>
              <a:t> KNAV - přístupy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vufind.lib.cas.cz/ustav/KNAV</a:t>
            </a:r>
            <a:endParaRPr lang="cs-CZ" sz="2400" dirty="0" smtClean="0"/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000" dirty="0" smtClean="0"/>
              <a:t>pouze profil KNAV s CI EDS, ostatní ústavní profily jen OPAC</a:t>
            </a:r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600" dirty="0"/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600" dirty="0"/>
          </a:p>
          <a:p>
            <a:pPr marL="685800" lvl="1" indent="-344488">
              <a:buClr>
                <a:srgbClr val="669999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2555776" y="6248400"/>
            <a:ext cx="3744416" cy="439738"/>
          </a:xfrm>
        </p:spPr>
        <p:txBody>
          <a:bodyPr/>
          <a:lstStyle/>
          <a:p>
            <a:r>
              <a:rPr lang="en-US" sz="1200" dirty="0" err="1" smtClean="0"/>
              <a:t>Setkání</a:t>
            </a:r>
            <a:r>
              <a:rPr lang="en-US" sz="1200" dirty="0" smtClean="0"/>
              <a:t> </a:t>
            </a:r>
            <a:r>
              <a:rPr lang="en-US" sz="1200" dirty="0" err="1" smtClean="0"/>
              <a:t>uživatelů</a:t>
            </a:r>
            <a:r>
              <a:rPr lang="en-US" sz="1200" dirty="0" smtClean="0"/>
              <a:t> EDS, ÚVT MU Brno, 31.5.2016</a:t>
            </a:r>
            <a:endParaRPr lang="en-US" sz="12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FF5F25D3-AF01-413E-9FB5-6FC266E99903}" type="slidenum">
              <a:rPr lang="en-US" sz="1200" smtClean="0"/>
              <a:pPr algn="r"/>
              <a:t>6</a:t>
            </a:fld>
            <a:endParaRPr lang="en-US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04" y="2852936"/>
            <a:ext cx="5976664" cy="30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 smtClean="0"/>
              <a:t>VuFind</a:t>
            </a:r>
            <a:r>
              <a:rPr lang="cs-CZ" sz="3200" dirty="0" smtClean="0"/>
              <a:t> KNAV - vyhledávání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600" dirty="0" smtClean="0"/>
          </a:p>
          <a:p>
            <a:pPr marL="685800" lvl="1" indent="-344488">
              <a:buClr>
                <a:srgbClr val="669999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600" dirty="0"/>
          </a:p>
          <a:p>
            <a:pPr marL="685800" lvl="1" indent="-344488">
              <a:buClr>
                <a:srgbClr val="669999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2555776" y="6248400"/>
            <a:ext cx="3744416" cy="439738"/>
          </a:xfrm>
        </p:spPr>
        <p:txBody>
          <a:bodyPr/>
          <a:lstStyle/>
          <a:p>
            <a:r>
              <a:rPr lang="en-US" sz="1200" dirty="0" err="1" smtClean="0"/>
              <a:t>Setkání</a:t>
            </a:r>
            <a:r>
              <a:rPr lang="en-US" sz="1200" dirty="0" smtClean="0"/>
              <a:t> </a:t>
            </a:r>
            <a:r>
              <a:rPr lang="en-US" sz="1200" dirty="0" err="1" smtClean="0"/>
              <a:t>uživatelů</a:t>
            </a:r>
            <a:r>
              <a:rPr lang="en-US" sz="1200" dirty="0" smtClean="0"/>
              <a:t> EDS, ÚVT MU Brno, 31.5.2016</a:t>
            </a:r>
            <a:endParaRPr lang="en-US" sz="12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FF5F25D3-AF01-413E-9FB5-6FC266E99903}" type="slidenum">
              <a:rPr lang="en-US" sz="1200" smtClean="0"/>
              <a:pPr algn="r"/>
              <a:t>7</a:t>
            </a:fld>
            <a:endParaRPr lang="en-US" sz="1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583826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 smtClean="0"/>
              <a:t>VuFind</a:t>
            </a:r>
            <a:r>
              <a:rPr lang="cs-CZ" sz="3200" dirty="0" smtClean="0"/>
              <a:t> KNAV – práce s výsledky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600" dirty="0" smtClean="0"/>
          </a:p>
          <a:p>
            <a:pPr marL="685800" lvl="1" indent="-344488">
              <a:buClr>
                <a:srgbClr val="669999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sz="2600" dirty="0"/>
          </a:p>
          <a:p>
            <a:pPr marL="685800" lvl="1" indent="-344488">
              <a:buClr>
                <a:srgbClr val="669999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2555776" y="6248400"/>
            <a:ext cx="3744416" cy="439738"/>
          </a:xfrm>
        </p:spPr>
        <p:txBody>
          <a:bodyPr/>
          <a:lstStyle/>
          <a:p>
            <a:r>
              <a:rPr lang="en-US" sz="1200" dirty="0" err="1" smtClean="0"/>
              <a:t>Setkání</a:t>
            </a:r>
            <a:r>
              <a:rPr lang="en-US" sz="1200" dirty="0" smtClean="0"/>
              <a:t> </a:t>
            </a:r>
            <a:r>
              <a:rPr lang="en-US" sz="1200" dirty="0" err="1" smtClean="0"/>
              <a:t>uživatelů</a:t>
            </a:r>
            <a:r>
              <a:rPr lang="en-US" sz="1200" dirty="0" smtClean="0"/>
              <a:t> EDS, ÚVT MU Brno, 31.5.2016</a:t>
            </a:r>
            <a:endParaRPr lang="en-US" sz="12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FF5F25D3-AF01-413E-9FB5-6FC266E99903}" type="slidenum">
              <a:rPr lang="en-US" sz="1200" smtClean="0"/>
              <a:pPr algn="r"/>
              <a:t>8</a:t>
            </a:fld>
            <a:endParaRPr lang="en-US" sz="1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268760"/>
            <a:ext cx="5099471" cy="49866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76" y="2708921"/>
            <a:ext cx="2649934" cy="35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 smtClean="0"/>
              <a:t>VuFind</a:t>
            </a:r>
            <a:r>
              <a:rPr lang="cs-CZ" sz="3200" dirty="0" smtClean="0"/>
              <a:t> KNAV – vzdálený přístup k EIZ, online dostupnost fulltextu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 smtClean="0"/>
              <a:t>Přístupový link k dokumentu v nativním rozhraní </a:t>
            </a:r>
            <a:r>
              <a:rPr lang="cs-CZ" sz="2400" dirty="0" err="1" smtClean="0"/>
              <a:t>db</a:t>
            </a:r>
            <a:endParaRPr lang="cs-CZ" sz="2400" dirty="0" smtClean="0"/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 smtClean="0"/>
              <a:t>SFX Menu </a:t>
            </a:r>
          </a:p>
          <a:p>
            <a:pPr marL="325438" indent="-325438">
              <a:buClr>
                <a:srgbClr val="330066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r>
              <a:rPr lang="cs-CZ" sz="2400" dirty="0" smtClean="0"/>
              <a:t>Fulltext </a:t>
            </a:r>
            <a:r>
              <a:rPr lang="cs-CZ" sz="2400" dirty="0" smtClean="0"/>
              <a:t>pro </a:t>
            </a:r>
            <a:r>
              <a:rPr lang="cs-CZ" sz="2400" dirty="0" smtClean="0"/>
              <a:t>EBSCO kolekce </a:t>
            </a:r>
            <a:endParaRPr lang="cs-CZ" sz="2400" dirty="0"/>
          </a:p>
          <a:p>
            <a:pPr marL="685800" lvl="1" indent="-344488">
              <a:buClr>
                <a:srgbClr val="669999"/>
              </a:buClr>
              <a:buSzPct val="70000"/>
              <a:buFont typeface="Wingdings" pitchFamily="2" charset="2"/>
              <a:buChar char=""/>
              <a:tabLst>
                <a:tab pos="325438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2555776" y="6248400"/>
            <a:ext cx="3744416" cy="439738"/>
          </a:xfrm>
        </p:spPr>
        <p:txBody>
          <a:bodyPr/>
          <a:lstStyle/>
          <a:p>
            <a:r>
              <a:rPr lang="en-US" sz="1200" dirty="0" err="1" smtClean="0"/>
              <a:t>Setkání</a:t>
            </a:r>
            <a:r>
              <a:rPr lang="en-US" sz="1200" dirty="0" smtClean="0"/>
              <a:t> </a:t>
            </a:r>
            <a:r>
              <a:rPr lang="en-US" sz="1200" dirty="0" err="1" smtClean="0"/>
              <a:t>uživatelů</a:t>
            </a:r>
            <a:r>
              <a:rPr lang="en-US" sz="1200" dirty="0" smtClean="0"/>
              <a:t> EDS, ÚVT MU Brno, 31.5.2016</a:t>
            </a:r>
            <a:endParaRPr lang="en-US" sz="12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FF5F25D3-AF01-413E-9FB5-6FC266E99903}" type="slidenum">
              <a:rPr lang="en-US" sz="1200" smtClean="0"/>
              <a:pPr algn="r"/>
              <a:t>9</a:t>
            </a:fld>
            <a:endParaRPr lang="en-US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3340"/>
            <a:ext cx="533400" cy="2571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59460"/>
            <a:ext cx="1590675" cy="381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2176542"/>
            <a:ext cx="1933575" cy="2095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67" y="3212976"/>
            <a:ext cx="3813891" cy="306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99"/>
      </a:hlink>
      <a:folHlink>
        <a:srgbClr val="B2B2B2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582</Words>
  <Application>Microsoft Office PowerPoint</Application>
  <PresentationFormat>Předvádění na obrazovce (4:3)</PresentationFormat>
  <Paragraphs>134</Paragraphs>
  <Slides>15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Výchozí návrh</vt:lpstr>
      <vt:lpstr>Výchozí návrh</vt:lpstr>
      <vt:lpstr>VuFind + EDS v KNAV</vt:lpstr>
      <vt:lpstr>Discovery KNAV</vt:lpstr>
      <vt:lpstr>Schéma – první fáze </vt:lpstr>
      <vt:lpstr>Schéma – druhá fáze </vt:lpstr>
      <vt:lpstr>Lokální segment CI EDS – zdroje obsahu</vt:lpstr>
      <vt:lpstr>VuFind KNAV - přístupy</vt:lpstr>
      <vt:lpstr>VuFind KNAV - vyhledávání </vt:lpstr>
      <vt:lpstr>VuFind KNAV – práce s výsledky</vt:lpstr>
      <vt:lpstr>VuFind KNAV – vzdálený přístup k EIZ, online dostupnost fulltextu</vt:lpstr>
      <vt:lpstr>VuFind KNAV – záznamy z katalogu </vt:lpstr>
      <vt:lpstr>VuFind KNAV – požadavek na výpůjčku </vt:lpstr>
      <vt:lpstr>Fasety – print x online zdroje</vt:lpstr>
      <vt:lpstr>EBSCO Admin – správa API profilu</vt:lpstr>
      <vt:lpstr>Statistika využití - EDS API profil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Metalib a SFX</dc:title>
  <dc:creator>unknown</dc:creator>
  <cp:lastModifiedBy>Meixner</cp:lastModifiedBy>
  <cp:revision>371</cp:revision>
  <cp:lastPrinted>2016-05-30T15:22:27Z</cp:lastPrinted>
  <dcterms:created xsi:type="dcterms:W3CDTF">2010-02-18T09:05:13Z</dcterms:created>
  <dcterms:modified xsi:type="dcterms:W3CDTF">2016-05-30T15:45:49Z</dcterms:modified>
</cp:coreProperties>
</file>